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4"/>
  </p:notesMasterIdLst>
  <p:sldIdLst>
    <p:sldId id="256" r:id="rId2"/>
    <p:sldId id="257" r:id="rId3"/>
    <p:sldId id="258" r:id="rId4"/>
    <p:sldId id="270" r:id="rId5"/>
    <p:sldId id="259" r:id="rId6"/>
    <p:sldId id="260" r:id="rId7"/>
    <p:sldId id="261" r:id="rId8"/>
    <p:sldId id="262" r:id="rId9"/>
    <p:sldId id="265" r:id="rId10"/>
    <p:sldId id="266" r:id="rId11"/>
    <p:sldId id="267" r:id="rId12"/>
    <p:sldId id="269" r:id="rId13"/>
  </p:sldIdLst>
  <p:sldSz cx="9144000" cy="5143500" type="screen16x9"/>
  <p:notesSz cx="6858000" cy="9144000"/>
  <p:embeddedFontLst>
    <p:embeddedFont>
      <p:font typeface="Manrope" panose="020B0604020202020204" charset="0"/>
      <p:regular r:id="rId15"/>
      <p:bold r:id="rId16"/>
    </p:embeddedFont>
    <p:embeddedFont>
      <p:font typeface="Manrope SemiBold" panose="020B0604020202020204" charset="0"/>
      <p:regular r:id="rId17"/>
      <p:bold r:id="rId1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0D989AF-C1B6-4077-AB6D-EB304BCF73A9}">
  <a:tblStyle styleId="{90D989AF-C1B6-4077-AB6D-EB304BCF73A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99" autoAdjust="0"/>
    <p:restoredTop sz="94660"/>
  </p:normalViewPr>
  <p:slideViewPr>
    <p:cSldViewPr snapToGrid="0">
      <p:cViewPr>
        <p:scale>
          <a:sx n="125" d="100"/>
          <a:sy n="125" d="100"/>
        </p:scale>
        <p:origin x="1224" y="60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0" name="Google Shape;150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bb6520e70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7" name="Google Shape;157;g3bb6520e70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0" name="Google Shape;180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" name="Google Shape;6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428D2973-C41D-C233-4652-CBCF90BE0E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>
            <a:extLst>
              <a:ext uri="{FF2B5EF4-FFF2-40B4-BE49-F238E27FC236}">
                <a16:creationId xmlns:a16="http://schemas.microsoft.com/office/drawing/2014/main" id="{B3EC7273-AEC9-9019-4DB3-28489E01BFC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3:notes">
            <a:extLst>
              <a:ext uri="{FF2B5EF4-FFF2-40B4-BE49-F238E27FC236}">
                <a16:creationId xmlns:a16="http://schemas.microsoft.com/office/drawing/2014/main" id="{73B21862-0AF0-2C6F-D560-90FB6C2F21B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666500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2" name="Google Shape;72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7" name="Google Shape;87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5" name="Google Shape;95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3" name="Google Shape;113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3" name="Google Shape;143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1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5" name="Google Shape;45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2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8" name="Google Shape;48;p12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5" name="Google Shape;25;p6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8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2" name="Google Shape;32;p8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3" name="Google Shape;33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9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6" name="Google Shape;36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10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0" name="Google Shape;40;p10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1" name="Google Shape;41;p10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2" name="Google Shape;42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rawcdn.githack.com/sandeepudeg/AIforBharat/master/AIForall/mobilefriendly_updated.html" TargetMode="External"/><Relationship Id="rId3" Type="http://schemas.openxmlformats.org/officeDocument/2006/relationships/image" Target="../media/image2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 title="Artscfghgboard – 5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/>
        </p:nvSpPr>
        <p:spPr>
          <a:xfrm>
            <a:off x="383675" y="3446998"/>
            <a:ext cx="8520600" cy="44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dirty="0">
                <a:solidFill>
                  <a:schemeClr val="tx1"/>
                </a:solidFill>
                <a:latin typeface="Manrope SemiBold"/>
                <a:ea typeface="Manrope SemiBold"/>
                <a:cs typeface="Manrope SemiBold"/>
                <a:sym typeface="Manrope SemiBold"/>
              </a:rPr>
              <a:t>Team Name :</a:t>
            </a:r>
            <a:r>
              <a:rPr lang="en-US" sz="1600" b="0" i="0" u="none" strike="noStrike" cap="none" dirty="0">
                <a:solidFill>
                  <a:schemeClr val="tx1"/>
                </a:solidFill>
                <a:latin typeface="Manrope SemiBold"/>
                <a:ea typeface="Manrope SemiBold"/>
                <a:cs typeface="Manrope SemiBold"/>
                <a:sym typeface="Manrope SemiBold"/>
              </a:rPr>
              <a:t> </a:t>
            </a:r>
            <a:r>
              <a:rPr lang="en-US" sz="1600" b="0" i="0" u="none" strike="noStrike" cap="none" dirty="0">
                <a:solidFill>
                  <a:srgbClr val="202729"/>
                </a:solidFill>
                <a:latin typeface="Manrope SemiBold"/>
                <a:ea typeface="Manrope SemiBold"/>
                <a:cs typeface="Manrope SemiBold"/>
                <a:sym typeface="Manrope SemiBold"/>
              </a:rPr>
              <a:t>Assemblers	</a:t>
            </a:r>
            <a:endParaRPr sz="1600" b="0" i="0" u="none" strike="noStrike" cap="none" dirty="0">
              <a:solidFill>
                <a:srgbClr val="202729"/>
              </a:solidFill>
              <a:latin typeface="Manrope SemiBold"/>
              <a:ea typeface="Manrope SemiBold"/>
              <a:cs typeface="Manrope SemiBold"/>
              <a:sym typeface="Manrope SemiBold"/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383680" y="4298160"/>
            <a:ext cx="8520600" cy="4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marR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 dirty="0">
                <a:solidFill>
                  <a:schemeClr val="tx1"/>
                </a:solidFill>
                <a:latin typeface="Manrope SemiBold"/>
                <a:ea typeface="Manrope SemiBold"/>
                <a:cs typeface="Manrope SemiBold"/>
                <a:sym typeface="Manrope SemiBold"/>
              </a:rPr>
              <a:t>Problem Statement :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/>
              <a:t>[Professional Track] </a:t>
            </a:r>
            <a:r>
              <a:rPr lang="en-US"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AI for Rural Innovation &amp; Sustainable Systems</a:t>
            </a:r>
            <a:endParaRPr sz="1600" b="0" i="0" u="none" strike="noStrike" cap="none" dirty="0">
              <a:solidFill>
                <a:srgbClr val="202729"/>
              </a:solidFill>
              <a:latin typeface="Manrope SemiBold"/>
              <a:ea typeface="Manrope SemiBold"/>
              <a:cs typeface="Manrope SemiBold"/>
              <a:sym typeface="Manrope SemiBold"/>
            </a:endParaRPr>
          </a:p>
        </p:txBody>
      </p:sp>
      <p:sp>
        <p:nvSpPr>
          <p:cNvPr id="57" name="Google Shape;57;p13"/>
          <p:cNvSpPr txBox="1"/>
          <p:nvPr/>
        </p:nvSpPr>
        <p:spPr>
          <a:xfrm>
            <a:off x="383663" y="3854458"/>
            <a:ext cx="8520600" cy="44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dirty="0">
                <a:solidFill>
                  <a:schemeClr val="tx1"/>
                </a:solidFill>
                <a:latin typeface="Manrope SemiBold"/>
                <a:ea typeface="Manrope SemiBold"/>
                <a:cs typeface="Manrope SemiBold"/>
                <a:sym typeface="Manrope SemiBold"/>
              </a:rPr>
              <a:t>Team Leader Name :</a:t>
            </a:r>
            <a:r>
              <a:rPr lang="en-US" sz="1600" b="0" i="0" u="none" strike="noStrike" cap="none" dirty="0">
                <a:solidFill>
                  <a:schemeClr val="tx1"/>
                </a:solidFill>
                <a:latin typeface="Manrope SemiBold"/>
                <a:ea typeface="Manrope SemiBold"/>
                <a:cs typeface="Manrope SemiBold"/>
                <a:sym typeface="Manrope SemiBold"/>
              </a:rPr>
              <a:t> </a:t>
            </a:r>
            <a:r>
              <a:rPr lang="en-US" sz="1600" b="0" i="0" u="none" strike="noStrike" cap="none" dirty="0">
                <a:solidFill>
                  <a:srgbClr val="202729"/>
                </a:solidFill>
                <a:latin typeface="Manrope SemiBold"/>
                <a:ea typeface="Manrope SemiBold"/>
                <a:cs typeface="Manrope SemiBold"/>
                <a:sym typeface="Manrope SemiBold"/>
              </a:rPr>
              <a:t>Sandeep Udeg</a:t>
            </a:r>
            <a:endParaRPr sz="1600" b="0" i="0" u="none" strike="noStrike" cap="none" dirty="0">
              <a:solidFill>
                <a:srgbClr val="202729"/>
              </a:solidFill>
              <a:latin typeface="Manrope SemiBold"/>
              <a:ea typeface="Manrope SemiBold"/>
              <a:cs typeface="Manrope SemiBold"/>
              <a:sym typeface="Manrope Semi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3" title="Artboarddfghjk – 6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4125" y="0"/>
            <a:ext cx="9039875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3"/>
          <p:cNvSpPr txBox="1"/>
          <p:nvPr/>
        </p:nvSpPr>
        <p:spPr>
          <a:xfrm>
            <a:off x="0" y="374680"/>
            <a:ext cx="9144000" cy="47332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35"/>
              <a:buFont typeface="Arial"/>
              <a:buNone/>
            </a:pPr>
            <a:r>
              <a:rPr lang="en-US" sz="1700" b="1" dirty="0">
                <a:solidFill>
                  <a:srgbClr val="0000FF"/>
                </a:solidFill>
                <a:latin typeface="Manrope"/>
                <a:ea typeface="Manrope"/>
                <a:cs typeface="Manrope"/>
                <a:sym typeface="Manrope"/>
              </a:rPr>
              <a:t>Estimated implementation cost (1/2)</a:t>
            </a:r>
            <a:endParaRPr sz="700" dirty="0"/>
          </a:p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935"/>
              <a:buFont typeface="Arial"/>
              <a:buNone/>
            </a:pPr>
            <a:endParaRPr sz="1700" b="1" i="0" u="none" strike="noStrike" cap="none" dirty="0">
              <a:solidFill>
                <a:srgbClr val="202729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935"/>
              <a:buFont typeface="Arial"/>
              <a:buNone/>
            </a:pPr>
            <a:endParaRPr sz="1400" b="0" i="0" u="none" strike="noStrike" cap="none" dirty="0">
              <a:solidFill>
                <a:srgbClr val="434343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graphicFrame>
        <p:nvGraphicFramePr>
          <p:cNvPr id="154" name="Google Shape;154;p23"/>
          <p:cNvGraphicFramePr/>
          <p:nvPr>
            <p:extLst>
              <p:ext uri="{D42A27DB-BD31-4B8C-83A1-F6EECF244321}">
                <p14:modId xmlns:p14="http://schemas.microsoft.com/office/powerpoint/2010/main" val="3127759386"/>
              </p:ext>
            </p:extLst>
          </p:nvPr>
        </p:nvGraphicFramePr>
        <p:xfrm>
          <a:off x="1272541" y="753440"/>
          <a:ext cx="6263641" cy="3992490"/>
        </p:xfrm>
        <a:graphic>
          <a:graphicData uri="http://schemas.openxmlformats.org/drawingml/2006/table">
            <a:tbl>
              <a:tblPr>
                <a:noFill/>
                <a:tableStyleId>{90D989AF-C1B6-4077-AB6D-EB304BCF73A9}</a:tableStyleId>
              </a:tblPr>
              <a:tblGrid>
                <a:gridCol w="15659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665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701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610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i="0" u="none" strike="noStrike" cap="none" dirty="0">
                          <a:solidFill>
                            <a:srgbClr val="0000FF"/>
                          </a:solidFill>
                          <a:latin typeface="+mj-lt"/>
                          <a:sym typeface="Arial"/>
                        </a:rPr>
                        <a:t>Layer</a:t>
                      </a:r>
                      <a:endParaRPr sz="1000" b="1" i="0" u="none" strike="noStrike" cap="none" dirty="0">
                        <a:solidFill>
                          <a:srgbClr val="0000FF"/>
                        </a:solidFill>
                        <a:latin typeface="+mj-lt"/>
                        <a:sym typeface="Arial"/>
                      </a:endParaRPr>
                    </a:p>
                  </a:txBody>
                  <a:tcPr marL="91425" marR="91425" marT="91425" marB="91425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i="0" u="none" strike="noStrike" cap="none" dirty="0">
                          <a:solidFill>
                            <a:srgbClr val="0000FF"/>
                          </a:solidFill>
                          <a:latin typeface="+mj-lt"/>
                          <a:sym typeface="Arial"/>
                        </a:rPr>
                        <a:t>Service</a:t>
                      </a:r>
                      <a:endParaRPr sz="1000" b="1" i="0" u="none" strike="noStrike" cap="none" dirty="0">
                        <a:solidFill>
                          <a:srgbClr val="0000FF"/>
                        </a:solidFill>
                        <a:latin typeface="+mj-lt"/>
                        <a:sym typeface="Arial"/>
                      </a:endParaRPr>
                    </a:p>
                  </a:txBody>
                  <a:tcPr marL="91425" marR="91425" marT="91425" marB="91425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i="0" u="none" strike="noStrike" cap="none" dirty="0">
                          <a:solidFill>
                            <a:srgbClr val="0000FF"/>
                          </a:solidFill>
                          <a:latin typeface="+mj-lt"/>
                          <a:sym typeface="Arial"/>
                        </a:rPr>
                        <a:t>Cost Model</a:t>
                      </a:r>
                      <a:endParaRPr sz="1000" b="1" i="0" u="none" strike="noStrike" cap="none" dirty="0">
                        <a:solidFill>
                          <a:srgbClr val="0000FF"/>
                        </a:solidFill>
                        <a:latin typeface="+mj-lt"/>
                        <a:sym typeface="Arial"/>
                      </a:endParaRPr>
                    </a:p>
                  </a:txBody>
                  <a:tcPr marL="91425" marR="91425" marT="91425" marB="91425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i="0" u="none" strike="noStrike" cap="none" dirty="0">
                          <a:solidFill>
                            <a:srgbClr val="0000FF"/>
                          </a:solidFill>
                          <a:latin typeface="+mj-lt"/>
                          <a:sym typeface="Arial"/>
                        </a:rPr>
                        <a:t>Estimated Cost</a:t>
                      </a:r>
                      <a:endParaRPr sz="1000" b="1" i="0" u="none" strike="noStrike" cap="none" dirty="0">
                        <a:solidFill>
                          <a:srgbClr val="0000FF"/>
                        </a:solidFill>
                        <a:latin typeface="+mj-lt"/>
                        <a:sym typeface="Arial"/>
                      </a:endParaRPr>
                    </a:p>
                  </a:txBody>
                  <a:tcPr marL="91425" marR="91425" marT="91425" marB="91425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Core Intelligence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Amazon Bedrock (Claude 3.5 Sonnet)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Pay-per-inference (tokens)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Moderate - High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Core Intelligence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Amazon Titan Embeddings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Pay-per-embedding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Low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Orchestration &amp; Agents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Strands Agents SDK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Open-source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Free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Orchestration &amp; Agents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AWS Lambda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Pay-per-invocation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Very Low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Data &amp; Knowledge (RAG)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Bedrock Knowledge Bases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Usage-based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Low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Data &amp; Knowledge (RAG)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cs typeface="Arial"/>
                          <a:sym typeface="Arial"/>
                        </a:rPr>
                        <a:t>Amazon Open Search Serverless</a:t>
                      </a:r>
                      <a:endParaRPr sz="800" b="0" i="0" u="none" strike="noStrike" cap="none" dirty="0">
                        <a:solidFill>
                          <a:schemeClr val="dk1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Storage + query-based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Moderate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Data &amp; Knowledge (RAG)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Amazon S3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Pay-per-storage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Very Low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Data &amp; Knowledge (RAG)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Amazon DynamoDB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On-demand reads/writes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Low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Interface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Streamlit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Open-source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Free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Interface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Python Runtime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Open-source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Free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Interface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Kiro Tool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Tooling / Dev support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Minimal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800" dirty="0">
                          <a:solidFill>
                            <a:schemeClr val="dk1"/>
                          </a:solidFill>
                        </a:rPr>
                        <a:t>Model Context Protocol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8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cs typeface="Arial"/>
                          <a:sym typeface="Arial"/>
                        </a:rPr>
                        <a:t>Secure &amp; Seamless connection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Open-source</a:t>
                      </a:r>
                    </a:p>
                  </a:txBody>
                  <a:tcPr marL="91425" marR="91425" marT="91425" marB="91425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Free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671122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C16020C1-6615-9996-BC84-4608E0B22518}"/>
              </a:ext>
            </a:extLst>
          </p:cNvPr>
          <p:cNvSpPr txBox="1"/>
          <p:nvPr/>
        </p:nvSpPr>
        <p:spPr>
          <a:xfrm>
            <a:off x="822960" y="4707830"/>
            <a:ext cx="69701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000" b="1" dirty="0">
                <a:solidFill>
                  <a:schemeClr val="tx1"/>
                </a:solidFill>
              </a:rPr>
              <a:t>Notes : </a:t>
            </a:r>
          </a:p>
          <a:p>
            <a:r>
              <a:rPr lang="en-IN" sz="1000" dirty="0"/>
              <a:t>1. Total cost is directly proportional to the number of users.  2. Depending on LLM selected cost can be further optimized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24" title="Artboarddfghjk – 6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4"/>
          <p:cNvSpPr txBox="1"/>
          <p:nvPr/>
        </p:nvSpPr>
        <p:spPr>
          <a:xfrm>
            <a:off x="0" y="420400"/>
            <a:ext cx="7531800" cy="36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35"/>
              <a:buFont typeface="Arial"/>
              <a:buNone/>
            </a:pPr>
            <a:r>
              <a:rPr lang="en-US" sz="1700" b="1" dirty="0">
                <a:solidFill>
                  <a:srgbClr val="0000FF"/>
                </a:solidFill>
                <a:latin typeface="Manrope"/>
                <a:ea typeface="Manrope"/>
                <a:cs typeface="Manrope"/>
                <a:sym typeface="Manrope"/>
              </a:rPr>
              <a:t>Estimated implementation cost (2/2)</a:t>
            </a:r>
            <a:endParaRPr sz="700" dirty="0"/>
          </a:p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935"/>
              <a:buFont typeface="Arial"/>
              <a:buNone/>
            </a:pPr>
            <a:endParaRPr sz="1700" b="1" i="0" u="none" strike="noStrike" cap="none" dirty="0">
              <a:solidFill>
                <a:srgbClr val="202729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935"/>
              <a:buFont typeface="Arial"/>
              <a:buNone/>
            </a:pPr>
            <a:endParaRPr sz="1400" b="0" i="0" u="none" strike="noStrike" cap="none" dirty="0">
              <a:solidFill>
                <a:srgbClr val="434343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pic>
        <p:nvPicPr>
          <p:cNvPr id="161" name="Google Shape;161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60525" y="792125"/>
            <a:ext cx="4645375" cy="357545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4"/>
          <p:cNvSpPr/>
          <p:nvPr/>
        </p:nvSpPr>
        <p:spPr>
          <a:xfrm>
            <a:off x="4529545" y="1823825"/>
            <a:ext cx="1641455" cy="1860600"/>
          </a:xfrm>
          <a:prstGeom prst="rect">
            <a:avLst/>
          </a:prstGeom>
          <a:noFill/>
          <a:ln w="9525" cap="flat" cmpd="sng">
            <a:solidFill>
              <a:schemeClr val="accent1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3" name="Google Shape;163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980" y="792125"/>
            <a:ext cx="4390924" cy="357545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4"/>
          <p:cNvSpPr/>
          <p:nvPr/>
        </p:nvSpPr>
        <p:spPr>
          <a:xfrm>
            <a:off x="804575" y="1234700"/>
            <a:ext cx="5189700" cy="568500"/>
          </a:xfrm>
          <a:prstGeom prst="curvedDownArrow">
            <a:avLst>
              <a:gd name="adj1" fmla="val 25000"/>
              <a:gd name="adj2" fmla="val 50000"/>
              <a:gd name="adj3" fmla="val 25000"/>
            </a:avLst>
          </a:prstGeom>
          <a:solidFill>
            <a:srgbClr val="00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24"/>
          <p:cNvSpPr/>
          <p:nvPr/>
        </p:nvSpPr>
        <p:spPr>
          <a:xfrm>
            <a:off x="138621" y="1819259"/>
            <a:ext cx="1566900" cy="1785300"/>
          </a:xfrm>
          <a:prstGeom prst="rect">
            <a:avLst/>
          </a:prstGeom>
          <a:noFill/>
          <a:ln w="9525" cap="flat" cmpd="sng">
            <a:solidFill>
              <a:schemeClr val="accent1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24"/>
          <p:cNvSpPr/>
          <p:nvPr/>
        </p:nvSpPr>
        <p:spPr>
          <a:xfrm>
            <a:off x="1711600" y="3962075"/>
            <a:ext cx="2906700" cy="2001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7" name="Google Shape;167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4367575"/>
            <a:ext cx="5028366" cy="699175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4"/>
          <p:cNvSpPr txBox="1"/>
          <p:nvPr/>
        </p:nvSpPr>
        <p:spPr>
          <a:xfrm>
            <a:off x="8218825" y="4385350"/>
            <a:ext cx="876300" cy="6003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0000FF"/>
                </a:solidFill>
              </a:rPr>
              <a:t>Scan QR Code to view on Mobile</a:t>
            </a:r>
            <a:endParaRPr sz="900" dirty="0">
              <a:solidFill>
                <a:srgbClr val="0000FF"/>
              </a:solidFill>
            </a:endParaRPr>
          </a:p>
        </p:txBody>
      </p:sp>
      <p:sp>
        <p:nvSpPr>
          <p:cNvPr id="169" name="Google Shape;169;p24"/>
          <p:cNvSpPr txBox="1"/>
          <p:nvPr/>
        </p:nvSpPr>
        <p:spPr>
          <a:xfrm>
            <a:off x="4572000" y="4881020"/>
            <a:ext cx="31959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</a:rPr>
              <a:t>**it’s only for simulation purposes actual cost may differ on case to case basis</a:t>
            </a:r>
            <a:endParaRPr sz="1200">
              <a:solidFill>
                <a:schemeClr val="dk2"/>
              </a:solidFill>
            </a:endParaRPr>
          </a:p>
        </p:txBody>
      </p:sp>
      <p:pic>
        <p:nvPicPr>
          <p:cNvPr id="170" name="Google Shape;170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411325" y="4297270"/>
            <a:ext cx="758025" cy="758025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4">
            <a:hlinkClick r:id="rId8"/>
          </p:cNvPr>
          <p:cNvSpPr/>
          <p:nvPr/>
        </p:nvSpPr>
        <p:spPr>
          <a:xfrm>
            <a:off x="5028375" y="4419100"/>
            <a:ext cx="1921800" cy="532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0000FF"/>
                </a:solidFill>
              </a:rPr>
              <a:t>Please click here to view the Cost Analysis</a:t>
            </a:r>
            <a:endParaRPr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26" title="AI for Bharddat BANNER – 5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4" title="Artboarddfghjk – 6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4"/>
          <p:cNvSpPr txBox="1"/>
          <p:nvPr/>
        </p:nvSpPr>
        <p:spPr>
          <a:xfrm>
            <a:off x="103875" y="510250"/>
            <a:ext cx="8991600" cy="44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 dirty="0">
                <a:solidFill>
                  <a:srgbClr val="0000FF"/>
                </a:solidFill>
                <a:latin typeface="Manrope"/>
                <a:ea typeface="Manrope"/>
                <a:cs typeface="Manrope"/>
                <a:sym typeface="Manrope"/>
              </a:rPr>
              <a:t>Project Title: Gram-Setu  (Unified Rural Engine)</a:t>
            </a:r>
            <a:endParaRPr sz="764" b="1" dirty="0">
              <a:solidFill>
                <a:srgbClr val="0000FF"/>
              </a:solidFill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100" b="1" dirty="0">
                <a:solidFill>
                  <a:srgbClr val="0000FF"/>
                </a:solidFill>
                <a:latin typeface="+mj-lt"/>
              </a:rPr>
              <a:t>Vision</a:t>
            </a:r>
            <a:endParaRPr sz="960" b="1" dirty="0">
              <a:solidFill>
                <a:srgbClr val="0000FF"/>
              </a:solidFill>
              <a:latin typeface="+mj-lt"/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en-US" sz="800" dirty="0">
                <a:solidFill>
                  <a:schemeClr val="dk1"/>
                </a:solidFill>
              </a:rPr>
              <a:t>Gram-Setu is a </a:t>
            </a:r>
            <a:r>
              <a:rPr lang="en-US" sz="900" b="1" dirty="0">
                <a:solidFill>
                  <a:schemeClr val="dk1"/>
                </a:solidFill>
              </a:rPr>
              <a:t>Unified Rural Ecosystem (URE) </a:t>
            </a:r>
            <a:r>
              <a:rPr lang="en-US" sz="800" dirty="0">
                <a:solidFill>
                  <a:schemeClr val="dk1"/>
                </a:solidFill>
              </a:rPr>
              <a:t>platform designed to bridge the digital divide for India’s heartland. Instead of isolated tools, we provide a </a:t>
            </a:r>
            <a:r>
              <a:rPr lang="en-US" sz="900" b="1" dirty="0">
                <a:solidFill>
                  <a:schemeClr val="dk1"/>
                </a:solidFill>
              </a:rPr>
              <a:t>Multi-Agent "Operating System" </a:t>
            </a:r>
            <a:r>
              <a:rPr lang="en-US" sz="800" dirty="0">
                <a:solidFill>
                  <a:schemeClr val="dk1"/>
                </a:solidFill>
              </a:rPr>
              <a:t>that manages the three most critical pillars of rural life: </a:t>
            </a:r>
            <a:r>
              <a:rPr lang="en-US" sz="800" b="1" dirty="0">
                <a:solidFill>
                  <a:schemeClr val="dk1"/>
                </a:solidFill>
              </a:rPr>
              <a:t>Agricultural Health, Government Welfare Access, &amp; Sustainable Resource Management</a:t>
            </a:r>
            <a:r>
              <a:rPr lang="en-US" sz="800" dirty="0">
                <a:solidFill>
                  <a:schemeClr val="dk1"/>
                </a:solidFill>
              </a:rPr>
              <a:t>.</a:t>
            </a:r>
            <a:endParaRPr sz="800" dirty="0">
              <a:solidFill>
                <a:schemeClr val="dk1"/>
              </a:solidFill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100" b="1" dirty="0">
                <a:solidFill>
                  <a:srgbClr val="0000FF"/>
                </a:solidFill>
                <a:latin typeface="+mj-lt"/>
              </a:rPr>
              <a:t>Core Solution</a:t>
            </a:r>
            <a:endParaRPr sz="1100" b="1" dirty="0">
              <a:solidFill>
                <a:srgbClr val="0000FF"/>
              </a:solidFill>
              <a:latin typeface="+mj-lt"/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en-US" sz="800" dirty="0">
                <a:solidFill>
                  <a:schemeClr val="dk1"/>
                </a:solidFill>
              </a:rPr>
              <a:t>Our solution employs a </a:t>
            </a:r>
            <a:r>
              <a:rPr lang="en-US" sz="900" b="1" dirty="0">
                <a:solidFill>
                  <a:schemeClr val="dk1"/>
                </a:solidFill>
              </a:rPr>
              <a:t>Supervisor-Worker Architecture</a:t>
            </a:r>
            <a:r>
              <a:rPr lang="en-US" sz="800" dirty="0">
                <a:solidFill>
                  <a:schemeClr val="dk1"/>
                </a:solidFill>
              </a:rPr>
              <a:t> to act as a proactive digital companion for rural citizens:</a:t>
            </a:r>
            <a:endParaRPr sz="800" b="1" dirty="0">
              <a:solidFill>
                <a:schemeClr val="dk1"/>
              </a:solidFill>
            </a:endParaRPr>
          </a:p>
          <a:p>
            <a:pPr marL="457200" marR="0" lvl="0" indent="-277164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765"/>
              <a:buChar char="●"/>
            </a:pPr>
            <a:r>
              <a:rPr lang="en-US" sz="800" b="1" dirty="0">
                <a:solidFill>
                  <a:schemeClr val="dk1"/>
                </a:solidFill>
              </a:rPr>
              <a:t>Orchestrator: </a:t>
            </a:r>
            <a:r>
              <a:rPr lang="en-US" sz="800" dirty="0">
                <a:solidFill>
                  <a:schemeClr val="dk1"/>
                </a:solidFill>
              </a:rPr>
              <a:t>A central "Supervisor" agent that manages intent and conversation state, ensuring that data flows seamlessly between domains.</a:t>
            </a:r>
            <a:endParaRPr sz="800" dirty="0">
              <a:solidFill>
                <a:schemeClr val="dk1"/>
              </a:solidFill>
            </a:endParaRPr>
          </a:p>
          <a:p>
            <a:pPr marL="457200" marR="0" lvl="0" indent="-277164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65"/>
              <a:buChar char="●"/>
            </a:pPr>
            <a:r>
              <a:rPr lang="en-US" sz="800" b="1" dirty="0">
                <a:solidFill>
                  <a:schemeClr val="dk1"/>
                </a:solidFill>
              </a:rPr>
              <a:t>Agri-Expert : </a:t>
            </a:r>
            <a:r>
              <a:rPr lang="en-US" sz="800" dirty="0">
                <a:solidFill>
                  <a:schemeClr val="dk1"/>
                </a:solidFill>
              </a:rPr>
              <a:t>Provides instant crop disease diagnosis using multimodal vision grounded in the Plant Village dataset and connects users to real-time Mandi prices.</a:t>
            </a:r>
            <a:endParaRPr sz="800" dirty="0">
              <a:solidFill>
                <a:schemeClr val="dk1"/>
              </a:solidFill>
            </a:endParaRPr>
          </a:p>
          <a:p>
            <a:pPr marL="457200" marR="0" lvl="0" indent="-277164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65"/>
              <a:buChar char="●"/>
            </a:pPr>
            <a:r>
              <a:rPr lang="en-US" sz="800" b="1" dirty="0">
                <a:solidFill>
                  <a:schemeClr val="dk1"/>
                </a:solidFill>
              </a:rPr>
              <a:t>Policy-Navigator : </a:t>
            </a:r>
            <a:r>
              <a:rPr lang="en-US" sz="800" dirty="0">
                <a:solidFill>
                  <a:schemeClr val="dk1"/>
                </a:solidFill>
              </a:rPr>
              <a:t>Simplifies complex government schemes (like PM-Kisan and PKVY) using RAG (Retrieval-Augmented Generation) to provide eligibility hallucination-free advice.</a:t>
            </a:r>
            <a:endParaRPr sz="800" dirty="0">
              <a:solidFill>
                <a:schemeClr val="dk1"/>
              </a:solidFill>
            </a:endParaRPr>
          </a:p>
          <a:p>
            <a:pPr marL="457200" marR="0" lvl="0" indent="-277164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65"/>
              <a:buChar char="●"/>
            </a:pPr>
            <a:r>
              <a:rPr lang="en-US" sz="800" b="1" dirty="0">
                <a:solidFill>
                  <a:schemeClr val="dk1"/>
                </a:solidFill>
              </a:rPr>
              <a:t>Eco-Resource : </a:t>
            </a:r>
            <a:r>
              <a:rPr lang="en-US" sz="800" dirty="0">
                <a:solidFill>
                  <a:schemeClr val="dk1"/>
                </a:solidFill>
              </a:rPr>
              <a:t>Processes soil and weather data to provide precise irrigation and energy schedules, significantly reducing resource waste.</a:t>
            </a:r>
            <a:endParaRPr sz="800" b="1" dirty="0">
              <a:solidFill>
                <a:schemeClr val="dk1"/>
              </a:solidFill>
            </a:endParaRPr>
          </a:p>
          <a:p>
            <a:pPr algn="just">
              <a:lnSpc>
                <a:spcPct val="115000"/>
              </a:lnSpc>
              <a:spcBef>
                <a:spcPts val="1200"/>
              </a:spcBef>
            </a:pPr>
            <a:r>
              <a:rPr lang="en-US" sz="1100" b="1" dirty="0">
                <a:solidFill>
                  <a:srgbClr val="0000FF"/>
                </a:solidFill>
                <a:latin typeface="+mj-lt"/>
              </a:rPr>
              <a:t>Technical Architecture</a:t>
            </a:r>
            <a:endParaRPr sz="1100" b="1" dirty="0">
              <a:solidFill>
                <a:srgbClr val="0000FF"/>
              </a:solidFill>
              <a:latin typeface="+mj-lt"/>
            </a:endParaRPr>
          </a:p>
          <a:p>
            <a:pPr marL="457200" marR="0" lvl="0" indent="-277164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765"/>
              <a:buChar char="●"/>
            </a:pPr>
            <a:r>
              <a:rPr lang="en-US" sz="800" b="1" dirty="0">
                <a:solidFill>
                  <a:schemeClr val="dk1"/>
                </a:solidFill>
              </a:rPr>
              <a:t>Intelligence: </a:t>
            </a:r>
            <a:r>
              <a:rPr lang="en-US" sz="800" dirty="0">
                <a:solidFill>
                  <a:schemeClr val="dk1"/>
                </a:solidFill>
              </a:rPr>
              <a:t>Powered by </a:t>
            </a:r>
            <a:r>
              <a:rPr lang="en-US" sz="900" b="1" dirty="0">
                <a:solidFill>
                  <a:schemeClr val="dk1"/>
                </a:solidFill>
              </a:rPr>
              <a:t>Claude 3.5 Sonnet </a:t>
            </a:r>
            <a:r>
              <a:rPr lang="en-US" sz="800" dirty="0">
                <a:solidFill>
                  <a:schemeClr val="dk1"/>
                </a:solidFill>
              </a:rPr>
              <a:t>via Amazon Bedrock for high-fidelity reasoning.</a:t>
            </a:r>
            <a:endParaRPr sz="800" dirty="0">
              <a:solidFill>
                <a:schemeClr val="dk1"/>
              </a:solidFill>
            </a:endParaRPr>
          </a:p>
          <a:p>
            <a:pPr marL="457200" marR="0" lvl="0" indent="-277164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65"/>
              <a:buChar char="●"/>
            </a:pPr>
            <a:r>
              <a:rPr lang="en-US" sz="800" b="1" dirty="0">
                <a:solidFill>
                  <a:schemeClr val="dk1"/>
                </a:solidFill>
              </a:rPr>
              <a:t>Orchestration: </a:t>
            </a:r>
            <a:r>
              <a:rPr lang="en-US" sz="800" dirty="0">
                <a:solidFill>
                  <a:schemeClr val="dk1"/>
                </a:solidFill>
              </a:rPr>
              <a:t>Built using the </a:t>
            </a:r>
            <a:r>
              <a:rPr lang="en-US" sz="900" b="1" dirty="0">
                <a:solidFill>
                  <a:schemeClr val="dk1"/>
                </a:solidFill>
              </a:rPr>
              <a:t>Strands Agents SDK </a:t>
            </a:r>
            <a:r>
              <a:rPr lang="en-US" sz="800" dirty="0">
                <a:solidFill>
                  <a:schemeClr val="dk1"/>
                </a:solidFill>
              </a:rPr>
              <a:t>for modular, agentic workflows.</a:t>
            </a:r>
            <a:endParaRPr sz="800" dirty="0">
              <a:solidFill>
                <a:schemeClr val="dk1"/>
              </a:solidFill>
            </a:endParaRPr>
          </a:p>
          <a:p>
            <a:pPr marL="457200" marR="0" lvl="0" indent="-277164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65"/>
              <a:buChar char="●"/>
            </a:pPr>
            <a:r>
              <a:rPr lang="en-US" sz="800" b="1" dirty="0">
                <a:solidFill>
                  <a:schemeClr val="dk1"/>
                </a:solidFill>
              </a:rPr>
              <a:t>Data Strategy: </a:t>
            </a:r>
            <a:r>
              <a:rPr lang="en-US" sz="800" dirty="0">
                <a:solidFill>
                  <a:schemeClr val="dk1"/>
                </a:solidFill>
              </a:rPr>
              <a:t>Uses </a:t>
            </a:r>
            <a:r>
              <a:rPr lang="en-US" sz="900" b="1" dirty="0">
                <a:solidFill>
                  <a:schemeClr val="dk1"/>
                </a:solidFill>
              </a:rPr>
              <a:t>Amazon S3 </a:t>
            </a:r>
            <a:r>
              <a:rPr lang="en-US" sz="800" dirty="0">
                <a:solidFill>
                  <a:schemeClr val="dk1"/>
                </a:solidFill>
              </a:rPr>
              <a:t>for image and sensor log storage, with </a:t>
            </a:r>
            <a:r>
              <a:rPr lang="en-US" sz="900" b="1" dirty="0">
                <a:solidFill>
                  <a:schemeClr val="dk1"/>
                </a:solidFill>
              </a:rPr>
              <a:t>Bedrock Knowledge Bases </a:t>
            </a:r>
            <a:r>
              <a:rPr lang="en-US" sz="800" dirty="0">
                <a:solidFill>
                  <a:schemeClr val="dk1"/>
                </a:solidFill>
              </a:rPr>
              <a:t>for grounding policy advice in verified datasets.</a:t>
            </a:r>
            <a:endParaRPr sz="800" dirty="0">
              <a:solidFill>
                <a:schemeClr val="dk1"/>
              </a:solidFill>
            </a:endParaRPr>
          </a:p>
          <a:p>
            <a:pPr marL="457200" marR="0" lvl="0" indent="-277164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65"/>
              <a:buChar char="●"/>
            </a:pPr>
            <a:r>
              <a:rPr lang="en-US" sz="800" b="1" dirty="0">
                <a:solidFill>
                  <a:schemeClr val="dk1"/>
                </a:solidFill>
              </a:rPr>
              <a:t>Responsible AI: </a:t>
            </a:r>
            <a:r>
              <a:rPr lang="en-US" sz="800" dirty="0">
                <a:solidFill>
                  <a:schemeClr val="dk1"/>
                </a:solidFill>
              </a:rPr>
              <a:t>Integrated with </a:t>
            </a:r>
            <a:r>
              <a:rPr lang="en-US" sz="900" b="1" dirty="0">
                <a:solidFill>
                  <a:schemeClr val="dk1"/>
                </a:solidFill>
              </a:rPr>
              <a:t>Bedrock Guardrails </a:t>
            </a:r>
            <a:r>
              <a:rPr lang="en-US" sz="800" dirty="0">
                <a:solidFill>
                  <a:schemeClr val="dk1"/>
                </a:solidFill>
              </a:rPr>
              <a:t>to ensure all advice is safe, culturally sensitive, and </a:t>
            </a:r>
            <a:r>
              <a:rPr lang="en-US" sz="900" b="1" dirty="0">
                <a:solidFill>
                  <a:schemeClr val="dk1"/>
                </a:solidFill>
              </a:rPr>
              <a:t>privacy-compliant.</a:t>
            </a:r>
          </a:p>
          <a:p>
            <a:pPr marL="457200" marR="0" lvl="0" indent="-277164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65"/>
              <a:buChar char="●"/>
            </a:pPr>
            <a:r>
              <a:rPr lang="en-US" sz="800" b="1" dirty="0">
                <a:solidFill>
                  <a:schemeClr val="dk1"/>
                </a:solidFill>
              </a:rPr>
              <a:t>MCP: </a:t>
            </a:r>
            <a:r>
              <a:rPr lang="en-US" sz="800" dirty="0">
                <a:solidFill>
                  <a:schemeClr val="dk1"/>
                </a:solidFill>
              </a:rPr>
              <a:t>It </a:t>
            </a:r>
            <a:r>
              <a:rPr lang="en-US" sz="900" dirty="0">
                <a:solidFill>
                  <a:schemeClr val="dk1"/>
                </a:solidFill>
              </a:rPr>
              <a:t>allows orchestrator to securely connect to external data source and act as a standardized </a:t>
            </a:r>
            <a:r>
              <a:rPr lang="en-US" sz="900" b="1" dirty="0">
                <a:solidFill>
                  <a:schemeClr val="dk1"/>
                </a:solidFill>
              </a:rPr>
              <a:t>plug and play </a:t>
            </a:r>
            <a:r>
              <a:rPr lang="en-US" sz="900" dirty="0">
                <a:solidFill>
                  <a:schemeClr val="dk1"/>
                </a:solidFill>
              </a:rPr>
              <a:t>interface between Agent and data</a:t>
            </a:r>
            <a:endParaRPr sz="800" b="1" dirty="0">
              <a:solidFill>
                <a:schemeClr val="dk1"/>
              </a:solidFill>
            </a:endParaRPr>
          </a:p>
          <a:p>
            <a:pPr algn="just">
              <a:lnSpc>
                <a:spcPct val="115000"/>
              </a:lnSpc>
              <a:spcBef>
                <a:spcPts val="1200"/>
              </a:spcBef>
            </a:pPr>
            <a:r>
              <a:rPr lang="en-US" sz="1100" b="1" dirty="0">
                <a:solidFill>
                  <a:srgbClr val="0000FF"/>
                </a:solidFill>
                <a:latin typeface="+mj-lt"/>
              </a:rPr>
              <a:t>Impact &amp; Scalability</a:t>
            </a:r>
            <a:endParaRPr sz="1100" b="1" dirty="0">
              <a:solidFill>
                <a:srgbClr val="0000FF"/>
              </a:solidFill>
              <a:latin typeface="+mj-lt"/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200"/>
              </a:spcAft>
              <a:buSzPts val="1100"/>
              <a:buNone/>
            </a:pPr>
            <a:r>
              <a:rPr lang="en-US" sz="800" dirty="0">
                <a:solidFill>
                  <a:schemeClr val="dk1"/>
                </a:solidFill>
              </a:rPr>
              <a:t>Gram-Setu is built to be voice-first and multilingual, making it accessible to users regardless of their literacy level. By optimizing resource use and providing direct market/subsidy linkages, the platform aims to increase net farmer income by</a:t>
            </a:r>
            <a:r>
              <a:rPr lang="en-US" sz="800" b="1" dirty="0">
                <a:solidFill>
                  <a:schemeClr val="dk1"/>
                </a:solidFill>
              </a:rPr>
              <a:t> </a:t>
            </a:r>
            <a:r>
              <a:rPr lang="en-US" sz="900" b="1" dirty="0">
                <a:solidFill>
                  <a:schemeClr val="dk1"/>
                </a:solidFill>
              </a:rPr>
              <a:t>18–22%</a:t>
            </a:r>
            <a:r>
              <a:rPr lang="en-US" sz="900" dirty="0">
                <a:solidFill>
                  <a:schemeClr val="dk1"/>
                </a:solidFill>
              </a:rPr>
              <a:t> </a:t>
            </a:r>
            <a:r>
              <a:rPr lang="en-US" sz="800" dirty="0">
                <a:solidFill>
                  <a:schemeClr val="dk1"/>
                </a:solidFill>
              </a:rPr>
              <a:t>while reducing water consumption by up to </a:t>
            </a:r>
            <a:r>
              <a:rPr lang="en-US" sz="900" b="1" dirty="0">
                <a:solidFill>
                  <a:schemeClr val="dk1"/>
                </a:solidFill>
              </a:rPr>
              <a:t>45%.</a:t>
            </a:r>
            <a:endParaRPr sz="800" b="1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15" title="Artboarddfghjk – 6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8" y="-1"/>
            <a:ext cx="914401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5"/>
          <p:cNvSpPr txBox="1"/>
          <p:nvPr/>
        </p:nvSpPr>
        <p:spPr>
          <a:xfrm>
            <a:off x="291000" y="616350"/>
            <a:ext cx="8666100" cy="40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35"/>
              <a:buFont typeface="Arial"/>
              <a:buNone/>
            </a:pPr>
            <a:r>
              <a:rPr lang="en-US" sz="1700" b="1" dirty="0">
                <a:solidFill>
                  <a:srgbClr val="0000FF"/>
                </a:solidFill>
                <a:latin typeface="Manrope"/>
                <a:ea typeface="Manrope"/>
                <a:cs typeface="Manrope"/>
                <a:sym typeface="Manrope"/>
              </a:rPr>
              <a:t>Your solution should be able to explain the following</a:t>
            </a:r>
            <a:endParaRPr sz="1700" b="1" dirty="0">
              <a:solidFill>
                <a:srgbClr val="0000FF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167336" marR="0" lvl="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A3DE0"/>
              </a:buClr>
              <a:buSzPts val="965"/>
            </a:pPr>
            <a:r>
              <a:rPr lang="en-US" sz="1100" b="1" dirty="0">
                <a:solidFill>
                  <a:srgbClr val="0000FF"/>
                </a:solidFill>
                <a:latin typeface="+mj-lt"/>
              </a:rPr>
              <a:t>How different is it from any of the other existing ideas? </a:t>
            </a:r>
            <a:endParaRPr sz="1100" b="1" dirty="0">
              <a:solidFill>
                <a:srgbClr val="0000FF"/>
              </a:solidFill>
              <a:latin typeface="+mj-lt"/>
            </a:endParaRPr>
          </a:p>
          <a:p>
            <a:pPr marL="457200" marR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</a:rPr>
              <a:t>Unlike existing siloed </a:t>
            </a:r>
            <a:r>
              <a:rPr lang="en-US" sz="800" dirty="0" err="1">
                <a:solidFill>
                  <a:schemeClr val="dk1"/>
                </a:solidFill>
              </a:rPr>
              <a:t>agri</a:t>
            </a:r>
            <a:r>
              <a:rPr lang="en-US" sz="800" dirty="0">
                <a:solidFill>
                  <a:schemeClr val="dk1"/>
                </a:solidFill>
              </a:rPr>
              <a:t>-tech solutions, our platform unifies multiple rural services into a single AI-driven ecosystem that delivers integrated, actionable decisions</a:t>
            </a:r>
            <a:endParaRPr sz="800" dirty="0">
              <a:solidFill>
                <a:schemeClr val="dk1"/>
              </a:solidFill>
            </a:endParaRPr>
          </a:p>
          <a:p>
            <a:pPr marL="914400" marR="0" lvl="0" indent="-277164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65"/>
              <a:buChar char="●"/>
            </a:pPr>
            <a:r>
              <a:rPr lang="en-US" sz="800" dirty="0">
                <a:solidFill>
                  <a:schemeClr val="dk1"/>
                </a:solidFill>
              </a:rPr>
              <a:t>Potential for AI-driven unified decision support not just for specific tasks but for overarching strategy</a:t>
            </a:r>
            <a:endParaRPr sz="800" dirty="0">
              <a:solidFill>
                <a:schemeClr val="dk1"/>
              </a:solidFill>
            </a:endParaRPr>
          </a:p>
          <a:p>
            <a:pPr marL="914400" marR="0" lvl="0" indent="-277164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65"/>
              <a:buChar char="●"/>
            </a:pPr>
            <a:r>
              <a:rPr lang="en-US" sz="800" dirty="0">
                <a:solidFill>
                  <a:schemeClr val="dk1"/>
                </a:solidFill>
              </a:rPr>
              <a:t>Holistic integration of data across advisory, environmental, market, and operational layers</a:t>
            </a:r>
            <a:endParaRPr sz="800" dirty="0">
              <a:solidFill>
                <a:schemeClr val="dk1"/>
              </a:solidFill>
            </a:endParaRPr>
          </a:p>
          <a:p>
            <a:pPr marL="914400" marR="0" lvl="0" indent="-277164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65"/>
              <a:buChar char="●"/>
            </a:pPr>
            <a:r>
              <a:rPr lang="en-US" sz="800" dirty="0">
                <a:solidFill>
                  <a:schemeClr val="dk1"/>
                </a:solidFill>
              </a:rPr>
              <a:t>A shift from standalone tools or service networks to intelligent ecosystem insights</a:t>
            </a:r>
            <a:endParaRPr sz="800" dirty="0">
              <a:solidFill>
                <a:schemeClr val="dk1"/>
              </a:solidFill>
            </a:endParaRPr>
          </a:p>
          <a:p>
            <a:pPr marL="167336" algn="just">
              <a:lnSpc>
                <a:spcPct val="115000"/>
              </a:lnSpc>
              <a:spcBef>
                <a:spcPts val="1200"/>
              </a:spcBef>
              <a:buClr>
                <a:srgbClr val="1155CC"/>
              </a:buClr>
              <a:buSzPts val="965"/>
            </a:pPr>
            <a:r>
              <a:rPr lang="en-US" sz="1100" b="1" dirty="0">
                <a:solidFill>
                  <a:srgbClr val="0000FF"/>
                </a:solidFill>
                <a:latin typeface="+mj-lt"/>
              </a:rPr>
              <a:t>How will it be able to solve the problem?</a:t>
            </a:r>
            <a:r>
              <a:rPr lang="en-US" sz="1100" b="1" dirty="0">
                <a:solidFill>
                  <a:srgbClr val="0000FF"/>
                </a:solidFill>
                <a:latin typeface="+mj-lt"/>
                <a:sym typeface="Manrope SemiBold"/>
              </a:rPr>
              <a:t> </a:t>
            </a:r>
            <a:endParaRPr sz="1100" b="1" dirty="0">
              <a:solidFill>
                <a:srgbClr val="0000FF"/>
              </a:solidFill>
              <a:latin typeface="+mj-lt"/>
              <a:sym typeface="Manrope SemiBold"/>
            </a:endParaRPr>
          </a:p>
          <a:p>
            <a:pPr marL="0" marR="0" lvl="0" indent="4572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</a:rPr>
              <a:t>By integrating fragmented rural data and applying AI-driven decision intelligence, the platform transforms complex agricultural challenges into clear solutions.</a:t>
            </a:r>
            <a:endParaRPr sz="800" dirty="0">
              <a:solidFill>
                <a:schemeClr val="dk1"/>
              </a:solidFill>
            </a:endParaRPr>
          </a:p>
          <a:p>
            <a:pPr marL="914400" marR="0" lvl="0" indent="-277164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65"/>
              <a:buChar char="●"/>
            </a:pPr>
            <a:r>
              <a:rPr lang="en-US" sz="800" dirty="0">
                <a:solidFill>
                  <a:schemeClr val="dk1"/>
                </a:solidFill>
              </a:rPr>
              <a:t>Data Integration from Multiple Sources</a:t>
            </a:r>
            <a:endParaRPr sz="800" dirty="0">
              <a:solidFill>
                <a:schemeClr val="dk1"/>
              </a:solidFill>
            </a:endParaRPr>
          </a:p>
          <a:p>
            <a:pPr marL="914400" marR="0" lvl="0" indent="-277164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65"/>
              <a:buChar char="●"/>
            </a:pPr>
            <a:r>
              <a:rPr lang="en-US" sz="800" dirty="0">
                <a:solidFill>
                  <a:schemeClr val="dk1"/>
                </a:solidFill>
              </a:rPr>
              <a:t>AI-Driven Analysis &amp; Intelligence</a:t>
            </a:r>
            <a:endParaRPr sz="800" dirty="0">
              <a:solidFill>
                <a:schemeClr val="dk1"/>
              </a:solidFill>
            </a:endParaRPr>
          </a:p>
          <a:p>
            <a:pPr marL="914400" marR="0" lvl="0" indent="-277164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65"/>
              <a:buChar char="●"/>
            </a:pPr>
            <a:r>
              <a:rPr lang="en-US" sz="800" dirty="0">
                <a:solidFill>
                  <a:schemeClr val="dk1"/>
                </a:solidFill>
              </a:rPr>
              <a:t>Actionable Recommendations</a:t>
            </a:r>
            <a:endParaRPr sz="800" dirty="0">
              <a:solidFill>
                <a:schemeClr val="dk1"/>
              </a:solidFill>
            </a:endParaRPr>
          </a:p>
          <a:p>
            <a:pPr marL="914400" marR="0" lvl="0" indent="-277164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65"/>
              <a:buChar char="●"/>
            </a:pPr>
            <a:r>
              <a:rPr lang="en-US" sz="800" dirty="0">
                <a:solidFill>
                  <a:schemeClr val="dk1"/>
                </a:solidFill>
              </a:rPr>
              <a:t>Actionable Recommendations</a:t>
            </a:r>
            <a:endParaRPr sz="800" dirty="0">
              <a:solidFill>
                <a:schemeClr val="dk1"/>
              </a:solidFill>
            </a:endParaRPr>
          </a:p>
          <a:p>
            <a:pPr marL="914400" marR="0" lvl="0" indent="-277164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65"/>
              <a:buChar char="●"/>
            </a:pPr>
            <a:r>
              <a:rPr lang="en-US" sz="800" dirty="0">
                <a:solidFill>
                  <a:schemeClr val="dk1"/>
                </a:solidFill>
              </a:rPr>
              <a:t>Trade-off Based Decision Making</a:t>
            </a:r>
            <a:endParaRPr sz="800" dirty="0">
              <a:solidFill>
                <a:schemeClr val="dk1"/>
              </a:solidFill>
            </a:endParaRPr>
          </a:p>
          <a:p>
            <a:pPr marL="914400" marR="0" lvl="0" indent="-277164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65"/>
              <a:buChar char="●"/>
            </a:pPr>
            <a:r>
              <a:rPr lang="en-US" sz="800" dirty="0">
                <a:solidFill>
                  <a:schemeClr val="dk1"/>
                </a:solidFill>
              </a:rPr>
              <a:t>Continuous Learning &amp; Improvement</a:t>
            </a:r>
            <a:endParaRPr sz="1100" b="1" dirty="0">
              <a:solidFill>
                <a:srgbClr val="0000FF"/>
              </a:solidFill>
              <a:latin typeface="+mj-lt"/>
            </a:endParaRPr>
          </a:p>
          <a:p>
            <a:pPr marL="167336" lvl="0" algn="just">
              <a:lnSpc>
                <a:spcPct val="115000"/>
              </a:lnSpc>
              <a:spcBef>
                <a:spcPts val="1200"/>
              </a:spcBef>
              <a:buClr>
                <a:srgbClr val="1155CC"/>
              </a:buClr>
              <a:buSzPts val="965"/>
            </a:pPr>
            <a:r>
              <a:rPr lang="en-US" sz="1100" b="1" dirty="0">
                <a:solidFill>
                  <a:srgbClr val="0000FF"/>
                </a:solidFill>
                <a:latin typeface="+mj-lt"/>
              </a:rPr>
              <a:t>USP of the proposed solution</a:t>
            </a:r>
            <a:r>
              <a:rPr lang="en-US" sz="1100" b="1" dirty="0">
                <a:solidFill>
                  <a:srgbClr val="0000FF"/>
                </a:solidFill>
                <a:latin typeface="+mj-lt"/>
                <a:sym typeface="Manrope SemiBold"/>
              </a:rPr>
              <a:t>  </a:t>
            </a:r>
            <a:endParaRPr sz="1100" b="1" dirty="0">
              <a:solidFill>
                <a:srgbClr val="0000FF"/>
              </a:solidFill>
              <a:latin typeface="+mj-lt"/>
              <a:sym typeface="Manrope SemiBold"/>
            </a:endParaRPr>
          </a:p>
          <a:p>
            <a:pPr marL="45720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</a:rPr>
              <a:t>A unified AI decision ecosystem that transforms fragmented rural data into actionable, intelligent decisions</a:t>
            </a:r>
            <a:endParaRPr sz="800" dirty="0">
              <a:solidFill>
                <a:schemeClr val="dk1"/>
              </a:solidFill>
            </a:endParaRPr>
          </a:p>
          <a:p>
            <a:pPr marL="914400" marR="0" lvl="0" indent="-277164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65"/>
              <a:buChar char="●"/>
            </a:pPr>
            <a:r>
              <a:rPr lang="en-US" sz="800" dirty="0">
                <a:solidFill>
                  <a:schemeClr val="dk1"/>
                </a:solidFill>
              </a:rPr>
              <a:t>One Platform, One AI Brain</a:t>
            </a:r>
            <a:endParaRPr sz="800" dirty="0">
              <a:solidFill>
                <a:schemeClr val="dk1"/>
              </a:solidFill>
            </a:endParaRPr>
          </a:p>
          <a:p>
            <a:pPr marL="914400" marR="0" lvl="0" indent="-277164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65"/>
              <a:buChar char="●"/>
            </a:pPr>
            <a:r>
              <a:rPr lang="en-US" sz="800" dirty="0">
                <a:solidFill>
                  <a:schemeClr val="dk1"/>
                </a:solidFill>
              </a:rPr>
              <a:t>Trade-Off Aware Decision Intelligence</a:t>
            </a:r>
            <a:endParaRPr sz="800" dirty="0">
              <a:solidFill>
                <a:schemeClr val="dk1"/>
              </a:solidFill>
            </a:endParaRPr>
          </a:p>
          <a:p>
            <a:pPr marL="914400" marR="0" lvl="0" indent="-277164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65"/>
              <a:buChar char="●"/>
            </a:pPr>
            <a:r>
              <a:rPr lang="en-US" sz="800" dirty="0">
                <a:solidFill>
                  <a:schemeClr val="dk1"/>
                </a:solidFill>
              </a:rPr>
              <a:t>Ecosystem-Scale Impact</a:t>
            </a:r>
            <a:endParaRPr sz="120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>
          <a:extLst>
            <a:ext uri="{FF2B5EF4-FFF2-40B4-BE49-F238E27FC236}">
              <a16:creationId xmlns:a16="http://schemas.microsoft.com/office/drawing/2014/main" id="{3A0D540E-1F21-3A54-F1B9-88CD102CDD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15" title="Artboarddfghjk – 6.png">
            <a:extLst>
              <a:ext uri="{FF2B5EF4-FFF2-40B4-BE49-F238E27FC236}">
                <a16:creationId xmlns:a16="http://schemas.microsoft.com/office/drawing/2014/main" id="{1D016726-FB10-A268-FA8D-49A71A8DC57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8" y="-1"/>
            <a:ext cx="914401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5">
            <a:extLst>
              <a:ext uri="{FF2B5EF4-FFF2-40B4-BE49-F238E27FC236}">
                <a16:creationId xmlns:a16="http://schemas.microsoft.com/office/drawing/2014/main" id="{1BB3A0D6-D97A-2DC0-3136-B98F6E6EA9DE}"/>
              </a:ext>
            </a:extLst>
          </p:cNvPr>
          <p:cNvSpPr txBox="1"/>
          <p:nvPr/>
        </p:nvSpPr>
        <p:spPr>
          <a:xfrm>
            <a:off x="55436" y="427666"/>
            <a:ext cx="9033109" cy="46507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35"/>
              <a:buFont typeface="Arial"/>
              <a:buNone/>
            </a:pPr>
            <a:r>
              <a:rPr lang="en-IN" sz="1700" b="1" dirty="0">
                <a:solidFill>
                  <a:srgbClr val="0000FF"/>
                </a:solidFill>
                <a:latin typeface="Manrope"/>
                <a:ea typeface="Manrope"/>
                <a:cs typeface="Manrope"/>
                <a:sym typeface="Manrope"/>
              </a:rPr>
              <a:t>Core Differentiator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35"/>
              <a:buFont typeface="Arial"/>
              <a:buNone/>
            </a:pPr>
            <a:endParaRPr lang="en-IN" sz="1700" b="1" dirty="0">
              <a:solidFill>
                <a:srgbClr val="0000FF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35"/>
              <a:buFont typeface="Arial"/>
              <a:buNone/>
            </a:pPr>
            <a:endParaRPr sz="1700" b="1" dirty="0">
              <a:solidFill>
                <a:srgbClr val="0000FF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167336" marR="0" lvl="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A3DE0"/>
              </a:buClr>
              <a:buSzPts val="965"/>
            </a:pPr>
            <a:endParaRPr sz="1200" dirty="0">
              <a:solidFill>
                <a:schemeClr val="dk1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B53D5AF-C222-FA7B-E80A-6A36E17F08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9840" y="764140"/>
            <a:ext cx="4347317" cy="4299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0016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6" title="Artboarddfghjk – 6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43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6"/>
          <p:cNvSpPr txBox="1"/>
          <p:nvPr/>
        </p:nvSpPr>
        <p:spPr>
          <a:xfrm>
            <a:off x="25" y="414525"/>
            <a:ext cx="9144000" cy="4623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35"/>
              <a:buFont typeface="Arial"/>
              <a:buNone/>
            </a:pPr>
            <a:r>
              <a:rPr lang="en-US" sz="1700" b="1" dirty="0">
                <a:solidFill>
                  <a:srgbClr val="0000FF"/>
                </a:solidFill>
                <a:latin typeface="Manrope"/>
                <a:ea typeface="Manrope"/>
                <a:cs typeface="Manrope"/>
                <a:sym typeface="Manrope"/>
              </a:rPr>
              <a:t>List of features offered by the solution</a:t>
            </a:r>
            <a:endParaRPr sz="1700" b="1" dirty="0">
              <a:solidFill>
                <a:srgbClr val="0000FF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935"/>
              <a:buFont typeface="Arial"/>
              <a:buNone/>
            </a:pPr>
            <a:endParaRPr dirty="0"/>
          </a:p>
          <a:p>
            <a:pPr marL="0" marR="0" lvl="0" indent="0" algn="l" rtl="0">
              <a:lnSpc>
                <a:spcPct val="115000"/>
              </a:lnSpc>
              <a:spcBef>
                <a:spcPts val="2400"/>
              </a:spcBef>
              <a:spcAft>
                <a:spcPts val="1200"/>
              </a:spcAft>
              <a:buClr>
                <a:srgbClr val="000000"/>
              </a:buClr>
              <a:buSzPts val="935"/>
              <a:buFont typeface="Arial"/>
              <a:buNone/>
            </a:pPr>
            <a:endParaRPr sz="1400" b="0" i="0" u="none" strike="noStrike" cap="none" dirty="0">
              <a:solidFill>
                <a:srgbClr val="434343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04F2FE-3F1C-21C0-4771-61A59F065C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8370" y="796290"/>
            <a:ext cx="4301490" cy="4242015"/>
          </a:xfrm>
          <a:prstGeom prst="rect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80" name="Google Shape;80;p16"/>
          <p:cNvSpPr/>
          <p:nvPr/>
        </p:nvSpPr>
        <p:spPr>
          <a:xfrm>
            <a:off x="2772293" y="2045950"/>
            <a:ext cx="333300" cy="2577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lt1"/>
                </a:solidFill>
              </a:rPr>
              <a:t>1</a:t>
            </a:r>
            <a:endParaRPr sz="1200" dirty="0">
              <a:solidFill>
                <a:schemeClr val="lt1"/>
              </a:solidFill>
            </a:endParaRPr>
          </a:p>
        </p:txBody>
      </p:sp>
      <p:sp>
        <p:nvSpPr>
          <p:cNvPr id="81" name="Google Shape;81;p16"/>
          <p:cNvSpPr/>
          <p:nvPr/>
        </p:nvSpPr>
        <p:spPr>
          <a:xfrm>
            <a:off x="5614284" y="2045950"/>
            <a:ext cx="333300" cy="2577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lt1"/>
                </a:solidFill>
              </a:rPr>
              <a:t>2</a:t>
            </a:r>
            <a:endParaRPr sz="1200" dirty="0">
              <a:solidFill>
                <a:schemeClr val="lt1"/>
              </a:solidFill>
            </a:endParaRPr>
          </a:p>
        </p:txBody>
      </p:sp>
      <p:sp>
        <p:nvSpPr>
          <p:cNvPr id="82" name="Google Shape;82;p16"/>
          <p:cNvSpPr/>
          <p:nvPr/>
        </p:nvSpPr>
        <p:spPr>
          <a:xfrm>
            <a:off x="2772293" y="3538317"/>
            <a:ext cx="333300" cy="2577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</a:rPr>
              <a:t>3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83" name="Google Shape;83;p16"/>
          <p:cNvSpPr/>
          <p:nvPr/>
        </p:nvSpPr>
        <p:spPr>
          <a:xfrm>
            <a:off x="5614284" y="3491135"/>
            <a:ext cx="333300" cy="2577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</a:rPr>
              <a:t>4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84" name="Google Shape;84;p16"/>
          <p:cNvSpPr/>
          <p:nvPr/>
        </p:nvSpPr>
        <p:spPr>
          <a:xfrm>
            <a:off x="4193288" y="3439700"/>
            <a:ext cx="333300" cy="2577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</a:rPr>
              <a:t>5</a:t>
            </a:r>
            <a:endParaRPr sz="12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7" title="Artboarddfghjk – 6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7"/>
          <p:cNvSpPr txBox="1"/>
          <p:nvPr/>
        </p:nvSpPr>
        <p:spPr>
          <a:xfrm>
            <a:off x="-25" y="497125"/>
            <a:ext cx="9144000" cy="46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35"/>
              <a:buFont typeface="Arial"/>
              <a:buNone/>
            </a:pPr>
            <a:r>
              <a:rPr lang="en-US" sz="1700" b="1" dirty="0">
                <a:solidFill>
                  <a:srgbClr val="0000FF"/>
                </a:solidFill>
                <a:latin typeface="Manrope"/>
                <a:ea typeface="Manrope"/>
                <a:cs typeface="Manrope"/>
                <a:sym typeface="Manrope"/>
              </a:rPr>
              <a:t>Process flow diagram</a:t>
            </a:r>
            <a:endParaRPr sz="1700" b="1" dirty="0">
              <a:solidFill>
                <a:srgbClr val="0000FF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935"/>
              <a:buFont typeface="Arial"/>
              <a:buNone/>
            </a:pPr>
            <a:endParaRPr sz="1400" b="0" i="0" u="none" strike="noStrike" cap="none" dirty="0">
              <a:solidFill>
                <a:srgbClr val="434343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13FA8D6-08DD-5092-D388-3C8E0D7EB4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0178" y="497125"/>
            <a:ext cx="3744360" cy="4554935"/>
          </a:xfrm>
          <a:prstGeom prst="rect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8" title="Artboarddfghjk – 6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8"/>
          <p:cNvSpPr txBox="1"/>
          <p:nvPr/>
        </p:nvSpPr>
        <p:spPr>
          <a:xfrm>
            <a:off x="0" y="471950"/>
            <a:ext cx="9144000" cy="45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35"/>
              <a:buFont typeface="Arial"/>
              <a:buNone/>
            </a:pPr>
            <a:r>
              <a:rPr lang="en-US" sz="1700" b="1" dirty="0">
                <a:solidFill>
                  <a:srgbClr val="0000FF"/>
                </a:solidFill>
                <a:latin typeface="Manrope"/>
                <a:ea typeface="Manrope"/>
                <a:cs typeface="Manrope"/>
                <a:sym typeface="Manrope"/>
              </a:rPr>
              <a:t>Wireframes diagrams of the proposed solution</a:t>
            </a:r>
            <a:endParaRPr sz="1400" b="0" i="0" u="none" strike="noStrike" cap="none" dirty="0">
              <a:solidFill>
                <a:srgbClr val="434343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99" name="Google Shape;99;p18"/>
          <p:cNvSpPr txBox="1"/>
          <p:nvPr/>
        </p:nvSpPr>
        <p:spPr>
          <a:xfrm rot="-2451197">
            <a:off x="3421380" y="3246120"/>
            <a:ext cx="1239442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highlight>
                  <a:srgbClr val="FFFF00"/>
                </a:highlight>
              </a:rPr>
              <a:t>Sandeep</a:t>
            </a:r>
            <a:endParaRPr/>
          </a:p>
        </p:txBody>
      </p:sp>
      <p:sp>
        <p:nvSpPr>
          <p:cNvPr id="100" name="Google Shape;100;p18"/>
          <p:cNvSpPr/>
          <p:nvPr/>
        </p:nvSpPr>
        <p:spPr>
          <a:xfrm>
            <a:off x="7708425" y="1399875"/>
            <a:ext cx="1138800" cy="279900"/>
          </a:xfrm>
          <a:prstGeom prst="wedgeRectCallout">
            <a:avLst>
              <a:gd name="adj1" fmla="val -20833"/>
              <a:gd name="adj2" fmla="val 6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/>
              <a:t>User Provided Input</a:t>
            </a:r>
            <a:endParaRPr sz="700"/>
          </a:p>
        </p:txBody>
      </p:sp>
      <p:pic>
        <p:nvPicPr>
          <p:cNvPr id="101" name="Google Shape;101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903900"/>
            <a:ext cx="9144027" cy="3948975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8"/>
          <p:cNvSpPr/>
          <p:nvPr/>
        </p:nvSpPr>
        <p:spPr>
          <a:xfrm>
            <a:off x="1356801" y="3882049"/>
            <a:ext cx="1138824" cy="237901"/>
          </a:xfrm>
          <a:prstGeom prst="wedgeRectCallout">
            <a:avLst>
              <a:gd name="adj1" fmla="val -24814"/>
              <a:gd name="adj2" fmla="val 187049"/>
            </a:avLst>
          </a:prstGeom>
          <a:solidFill>
            <a:srgbClr val="FFC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/>
              <a:t>Crop image upload</a:t>
            </a:r>
            <a:endParaRPr sz="800" dirty="0"/>
          </a:p>
        </p:txBody>
      </p:sp>
      <p:sp>
        <p:nvSpPr>
          <p:cNvPr id="103" name="Google Shape;103;p18"/>
          <p:cNvSpPr/>
          <p:nvPr/>
        </p:nvSpPr>
        <p:spPr>
          <a:xfrm>
            <a:off x="2629750" y="3921775"/>
            <a:ext cx="994200" cy="237900"/>
          </a:xfrm>
          <a:prstGeom prst="wedgeRectCallout">
            <a:avLst>
              <a:gd name="adj1" fmla="val -88420"/>
              <a:gd name="adj2" fmla="val 195007"/>
            </a:avLst>
          </a:prstGeom>
          <a:solidFill>
            <a:srgbClr val="FFC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/>
              <a:t>User voice input</a:t>
            </a:r>
            <a:endParaRPr sz="800" dirty="0"/>
          </a:p>
        </p:txBody>
      </p:sp>
      <p:sp>
        <p:nvSpPr>
          <p:cNvPr id="104" name="Google Shape;104;p18"/>
          <p:cNvSpPr/>
          <p:nvPr/>
        </p:nvSpPr>
        <p:spPr>
          <a:xfrm>
            <a:off x="4572000" y="3978199"/>
            <a:ext cx="842100" cy="237901"/>
          </a:xfrm>
          <a:prstGeom prst="wedgeRectCallout">
            <a:avLst>
              <a:gd name="adj1" fmla="val -88420"/>
              <a:gd name="adj2" fmla="val 195007"/>
            </a:avLst>
          </a:prstGeom>
          <a:solidFill>
            <a:srgbClr val="FFC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/>
              <a:t>User message </a:t>
            </a:r>
            <a:endParaRPr sz="800" dirty="0"/>
          </a:p>
        </p:txBody>
      </p:sp>
      <p:sp>
        <p:nvSpPr>
          <p:cNvPr id="105" name="Google Shape;105;p18"/>
          <p:cNvSpPr/>
          <p:nvPr/>
        </p:nvSpPr>
        <p:spPr>
          <a:xfrm>
            <a:off x="32760" y="1162534"/>
            <a:ext cx="1287900" cy="811045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18"/>
          <p:cNvSpPr/>
          <p:nvPr/>
        </p:nvSpPr>
        <p:spPr>
          <a:xfrm>
            <a:off x="194850" y="2128650"/>
            <a:ext cx="1138800" cy="279900"/>
          </a:xfrm>
          <a:prstGeom prst="wedgeRectCallout">
            <a:avLst>
              <a:gd name="adj1" fmla="val 757"/>
              <a:gd name="adj2" fmla="val -104609"/>
            </a:avLst>
          </a:prstGeom>
          <a:solidFill>
            <a:srgbClr val="FFC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/>
              <a:t>Navigation to load older communication</a:t>
            </a:r>
            <a:endParaRPr sz="800" dirty="0"/>
          </a:p>
        </p:txBody>
      </p:sp>
      <p:sp>
        <p:nvSpPr>
          <p:cNvPr id="107" name="Google Shape;107;p18"/>
          <p:cNvSpPr/>
          <p:nvPr/>
        </p:nvSpPr>
        <p:spPr>
          <a:xfrm>
            <a:off x="1616275" y="2264175"/>
            <a:ext cx="5591100" cy="13194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18"/>
          <p:cNvSpPr/>
          <p:nvPr/>
        </p:nvSpPr>
        <p:spPr>
          <a:xfrm>
            <a:off x="2779025" y="1679775"/>
            <a:ext cx="2996400" cy="448850"/>
          </a:xfrm>
          <a:prstGeom prst="wedgeRectCallout">
            <a:avLst>
              <a:gd name="adj1" fmla="val -48098"/>
              <a:gd name="adj2" fmla="val 110332"/>
            </a:avLst>
          </a:prstGeom>
          <a:solidFill>
            <a:srgbClr val="FFC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/>
              <a:t>Agent output providing details of the uploaded images or text, action that needs to be taken for crop and market analysis along with the subsidy information</a:t>
            </a:r>
            <a:endParaRPr sz="800" dirty="0"/>
          </a:p>
        </p:txBody>
      </p:sp>
      <p:sp>
        <p:nvSpPr>
          <p:cNvPr id="109" name="Google Shape;109;p18"/>
          <p:cNvSpPr/>
          <p:nvPr/>
        </p:nvSpPr>
        <p:spPr>
          <a:xfrm>
            <a:off x="7519275" y="583950"/>
            <a:ext cx="1392000" cy="237900"/>
          </a:xfrm>
          <a:prstGeom prst="wedgeRectCallout">
            <a:avLst>
              <a:gd name="adj1" fmla="val 37932"/>
              <a:gd name="adj2" fmla="val 114754"/>
            </a:avLst>
          </a:prstGeom>
          <a:solidFill>
            <a:srgbClr val="FFC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/>
              <a:t>Language selection option</a:t>
            </a:r>
            <a:endParaRPr sz="800" dirty="0"/>
          </a:p>
        </p:txBody>
      </p:sp>
      <p:sp>
        <p:nvSpPr>
          <p:cNvPr id="110" name="Google Shape;110;p18"/>
          <p:cNvSpPr/>
          <p:nvPr/>
        </p:nvSpPr>
        <p:spPr>
          <a:xfrm>
            <a:off x="2225340" y="924634"/>
            <a:ext cx="994200" cy="237900"/>
          </a:xfrm>
          <a:prstGeom prst="wedgeRectCallout">
            <a:avLst>
              <a:gd name="adj1" fmla="val -97349"/>
              <a:gd name="adj2" fmla="val 1211"/>
            </a:avLst>
          </a:prstGeom>
          <a:solidFill>
            <a:srgbClr val="FFC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/>
              <a:t>Application name</a:t>
            </a:r>
            <a:endParaRPr sz="8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19" title="Artboarddfghjk – 6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9"/>
          <p:cNvSpPr txBox="1"/>
          <p:nvPr/>
        </p:nvSpPr>
        <p:spPr>
          <a:xfrm>
            <a:off x="0" y="436825"/>
            <a:ext cx="8522400" cy="470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935"/>
              <a:buFont typeface="Arial"/>
              <a:buNone/>
            </a:pPr>
            <a:r>
              <a:rPr lang="en-US" sz="1700" b="1" dirty="0">
                <a:solidFill>
                  <a:srgbClr val="0000FF"/>
                </a:solidFill>
                <a:latin typeface="Manrope"/>
                <a:ea typeface="Manrope"/>
                <a:cs typeface="Manrope"/>
                <a:sym typeface="Manrope"/>
              </a:rPr>
              <a:t>Architecture diagram of the proposed solution</a:t>
            </a:r>
            <a:endParaRPr sz="1400" b="0" i="0" u="none" strike="noStrike" cap="none" dirty="0">
              <a:solidFill>
                <a:srgbClr val="434343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17" name="Google Shape;117;p19" descr="Image of "/>
          <p:cNvSpPr/>
          <p:nvPr/>
        </p:nvSpPr>
        <p:spPr>
          <a:xfrm>
            <a:off x="4419600" y="241935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19" descr="Image of "/>
          <p:cNvSpPr/>
          <p:nvPr/>
        </p:nvSpPr>
        <p:spPr>
          <a:xfrm>
            <a:off x="4572000" y="257175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19" descr="Image of "/>
          <p:cNvSpPr/>
          <p:nvPr/>
        </p:nvSpPr>
        <p:spPr>
          <a:xfrm>
            <a:off x="4724400" y="272415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ABAB12-85F7-4DC9-BC7B-6712348318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1161" y="820130"/>
            <a:ext cx="6748488" cy="423192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2" title="Artboarddfghjk – 6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2"/>
          <p:cNvSpPr txBox="1"/>
          <p:nvPr/>
        </p:nvSpPr>
        <p:spPr>
          <a:xfrm>
            <a:off x="184725" y="561025"/>
            <a:ext cx="5448900" cy="41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35"/>
              <a:buFont typeface="Arial"/>
              <a:buNone/>
            </a:pPr>
            <a:r>
              <a:rPr lang="en-US" sz="1700" b="1" dirty="0">
                <a:solidFill>
                  <a:srgbClr val="0000FF"/>
                </a:solidFill>
                <a:latin typeface="Manrope"/>
                <a:ea typeface="Manrope"/>
                <a:cs typeface="Manrope"/>
                <a:sym typeface="Manrope"/>
              </a:rPr>
              <a:t>Technologies to be used in the solution</a:t>
            </a:r>
            <a:endParaRPr sz="1700" b="1" dirty="0">
              <a:solidFill>
                <a:srgbClr val="0000FF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 b="1" dirty="0">
                <a:solidFill>
                  <a:srgbClr val="0000FF"/>
                </a:solidFill>
                <a:latin typeface="+mj-lt"/>
              </a:rPr>
              <a:t>1. Core Intelligence Layer</a:t>
            </a:r>
            <a:endParaRPr sz="1100" b="1" dirty="0">
              <a:solidFill>
                <a:srgbClr val="0000FF"/>
              </a:solidFill>
              <a:latin typeface="+mj-lt"/>
            </a:endParaRPr>
          </a:p>
          <a:p>
            <a:pPr marL="457200" marR="0" lvl="0" indent="-277164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765"/>
              <a:buChar char="●"/>
            </a:pPr>
            <a:r>
              <a:rPr lang="en-US" sz="764" b="1" dirty="0">
                <a:solidFill>
                  <a:schemeClr val="dk1"/>
                </a:solidFill>
              </a:rPr>
              <a:t>Amazon Bedrock: </a:t>
            </a:r>
            <a:r>
              <a:rPr lang="en-US" sz="764" dirty="0">
                <a:solidFill>
                  <a:schemeClr val="dk1"/>
                </a:solidFill>
              </a:rPr>
              <a:t>Hosts and manages foundation models securely at scale</a:t>
            </a:r>
            <a:endParaRPr sz="764" dirty="0">
              <a:solidFill>
                <a:schemeClr val="dk1"/>
              </a:solidFill>
            </a:endParaRPr>
          </a:p>
          <a:p>
            <a:pPr marL="457200" marR="0" lvl="0" indent="-277164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65"/>
              <a:buChar char="●"/>
            </a:pPr>
            <a:r>
              <a:rPr lang="en-US" sz="764" b="1" dirty="0">
                <a:solidFill>
                  <a:schemeClr val="dk1"/>
                </a:solidFill>
              </a:rPr>
              <a:t>Anthropic Claude 3.5 Sonnet: </a:t>
            </a:r>
            <a:r>
              <a:rPr lang="en-US" sz="764" dirty="0">
                <a:solidFill>
                  <a:schemeClr val="dk1"/>
                </a:solidFill>
              </a:rPr>
              <a:t>Handles advanced reasoning and decision-making</a:t>
            </a:r>
            <a:endParaRPr sz="764" dirty="0">
              <a:solidFill>
                <a:schemeClr val="dk1"/>
              </a:solidFill>
            </a:endParaRPr>
          </a:p>
          <a:p>
            <a:pPr marL="457200" marR="0" lvl="0" indent="-277164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65"/>
              <a:buChar char="●"/>
            </a:pPr>
            <a:r>
              <a:rPr lang="en-US" sz="764" b="1" dirty="0">
                <a:solidFill>
                  <a:schemeClr val="dk1"/>
                </a:solidFill>
              </a:rPr>
              <a:t>Amazon Titan Embeddings: </a:t>
            </a:r>
            <a:r>
              <a:rPr lang="en-US" sz="764" dirty="0">
                <a:solidFill>
                  <a:schemeClr val="dk1"/>
                </a:solidFill>
              </a:rPr>
              <a:t>Generates vector embeddings for semantic search</a:t>
            </a:r>
            <a:endParaRPr sz="764" dirty="0">
              <a:solidFill>
                <a:schemeClr val="dk1"/>
              </a:solidFill>
            </a:endParaRPr>
          </a:p>
          <a:p>
            <a:pPr algn="just">
              <a:lnSpc>
                <a:spcPct val="125000"/>
              </a:lnSpc>
              <a:spcBef>
                <a:spcPts val="1200"/>
              </a:spcBef>
              <a:buClr>
                <a:schemeClr val="dk1"/>
              </a:buClr>
              <a:buSzPts val="1100"/>
            </a:pPr>
            <a:r>
              <a:rPr lang="en-US" sz="1100" b="1" dirty="0">
                <a:solidFill>
                  <a:srgbClr val="0000FF"/>
                </a:solidFill>
                <a:latin typeface="+mj-lt"/>
              </a:rPr>
              <a:t>2. Orchestration &amp; Agents Layer</a:t>
            </a:r>
            <a:endParaRPr sz="1100" b="1" dirty="0">
              <a:solidFill>
                <a:srgbClr val="0000FF"/>
              </a:solidFill>
              <a:latin typeface="+mj-lt"/>
            </a:endParaRPr>
          </a:p>
          <a:p>
            <a:pPr marL="457200" lvl="0" indent="-277164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765"/>
              <a:buChar char="●"/>
            </a:pPr>
            <a:r>
              <a:rPr lang="en-US" sz="764" b="1" dirty="0">
                <a:solidFill>
                  <a:schemeClr val="dk1"/>
                </a:solidFill>
              </a:rPr>
              <a:t>Strands Agents SDK:</a:t>
            </a:r>
            <a:r>
              <a:rPr lang="en-US" sz="764" dirty="0">
                <a:solidFill>
                  <a:schemeClr val="dk1"/>
                </a:solidFill>
              </a:rPr>
              <a:t> An open-source framework used to build the Supervisor-Worker agentic architecture</a:t>
            </a:r>
            <a:endParaRPr sz="764" dirty="0">
              <a:solidFill>
                <a:schemeClr val="dk1"/>
              </a:solidFill>
            </a:endParaRPr>
          </a:p>
          <a:p>
            <a:pPr marL="457200" lvl="0" indent="-277164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65"/>
              <a:buChar char="●"/>
            </a:pPr>
            <a:r>
              <a:rPr lang="en-US" sz="764" b="1" dirty="0">
                <a:solidFill>
                  <a:schemeClr val="dk1"/>
                </a:solidFill>
              </a:rPr>
              <a:t>AWS Lambda:</a:t>
            </a:r>
            <a:r>
              <a:rPr lang="en-US" sz="764" dirty="0">
                <a:solidFill>
                  <a:schemeClr val="dk1"/>
                </a:solidFill>
              </a:rPr>
              <a:t> Provides serverless compute to execute logic and connect agents to external APIs</a:t>
            </a:r>
            <a:endParaRPr sz="764" dirty="0">
              <a:solidFill>
                <a:schemeClr val="dk1"/>
              </a:solidFill>
            </a:endParaRPr>
          </a:p>
          <a:p>
            <a:pPr algn="just">
              <a:lnSpc>
                <a:spcPct val="135000"/>
              </a:lnSpc>
              <a:spcBef>
                <a:spcPts val="1200"/>
              </a:spcBef>
              <a:buClr>
                <a:schemeClr val="dk1"/>
              </a:buClr>
              <a:buSzPts val="1100"/>
            </a:pPr>
            <a:r>
              <a:rPr lang="en-US" sz="1100" b="1" dirty="0">
                <a:solidFill>
                  <a:srgbClr val="0000FF"/>
                </a:solidFill>
                <a:latin typeface="+mj-lt"/>
              </a:rPr>
              <a:t>3. Data &amp; Knowledge (RAG) Layer</a:t>
            </a:r>
            <a:endParaRPr sz="1100" b="1" dirty="0">
              <a:solidFill>
                <a:srgbClr val="0000FF"/>
              </a:solidFill>
              <a:latin typeface="+mj-lt"/>
            </a:endParaRPr>
          </a:p>
          <a:p>
            <a:pPr marL="457200" indent="-277164" algn="just">
              <a:lnSpc>
                <a:spcPct val="125000"/>
              </a:lnSpc>
              <a:spcBef>
                <a:spcPts val="1200"/>
              </a:spcBef>
              <a:buClr>
                <a:schemeClr val="dk1"/>
              </a:buClr>
              <a:buSzPts val="765"/>
              <a:buFont typeface="Arial"/>
              <a:buChar char="●"/>
            </a:pPr>
            <a:r>
              <a:rPr lang="en-US" sz="764" b="1" dirty="0">
                <a:solidFill>
                  <a:schemeClr val="dk1"/>
                </a:solidFill>
              </a:rPr>
              <a:t>Amazon Bedrock Knowledge Bases: Manages the RAG pipeline to link agents to private data source</a:t>
            </a:r>
            <a:endParaRPr sz="764" b="1" dirty="0">
              <a:solidFill>
                <a:schemeClr val="dk1"/>
              </a:solidFill>
            </a:endParaRPr>
          </a:p>
          <a:p>
            <a:pPr marL="457200" indent="-277164" algn="just">
              <a:lnSpc>
                <a:spcPct val="125000"/>
              </a:lnSpc>
              <a:spcBef>
                <a:spcPts val="0"/>
              </a:spcBef>
              <a:buClr>
                <a:schemeClr val="dk1"/>
              </a:buClr>
              <a:buSzPts val="765"/>
              <a:buFont typeface="Arial"/>
              <a:buChar char="●"/>
            </a:pPr>
            <a:r>
              <a:rPr lang="en-US" sz="764" b="1" dirty="0">
                <a:solidFill>
                  <a:schemeClr val="dk1"/>
                </a:solidFill>
              </a:rPr>
              <a:t>Amazon OpenSearch Serverless: The vector database for low-latency retrieval of government schemes</a:t>
            </a:r>
            <a:endParaRPr sz="764" b="1" dirty="0">
              <a:solidFill>
                <a:schemeClr val="dk1"/>
              </a:solidFill>
            </a:endParaRPr>
          </a:p>
          <a:p>
            <a:pPr marL="457200" indent="-277164" algn="just">
              <a:lnSpc>
                <a:spcPct val="125000"/>
              </a:lnSpc>
              <a:spcBef>
                <a:spcPts val="0"/>
              </a:spcBef>
              <a:buClr>
                <a:schemeClr val="dk1"/>
              </a:buClr>
              <a:buSzPts val="765"/>
              <a:buFont typeface="Arial"/>
              <a:buChar char="●"/>
            </a:pPr>
            <a:r>
              <a:rPr lang="en-US" sz="764" b="1" dirty="0">
                <a:solidFill>
                  <a:schemeClr val="dk1"/>
                </a:solidFill>
              </a:rPr>
              <a:t>Amazon S3: Scalable object storage for the Plant Village dataset and user-uploaded images</a:t>
            </a:r>
          </a:p>
          <a:p>
            <a:pPr marL="457200" indent="-277164" algn="just">
              <a:lnSpc>
                <a:spcPct val="125000"/>
              </a:lnSpc>
              <a:spcBef>
                <a:spcPts val="0"/>
              </a:spcBef>
              <a:buClr>
                <a:schemeClr val="dk1"/>
              </a:buClr>
              <a:buSzPts val="765"/>
              <a:buFont typeface="Arial"/>
              <a:buChar char="●"/>
            </a:pPr>
            <a:r>
              <a:rPr lang="en-US" sz="764" b="1" dirty="0">
                <a:solidFill>
                  <a:schemeClr val="dk1"/>
                </a:solidFill>
              </a:rPr>
              <a:t>Amazon DynamoDB: Maintains session state and metadata.</a:t>
            </a:r>
            <a:endParaRPr sz="764" b="1" dirty="0">
              <a:solidFill>
                <a:schemeClr val="dk1"/>
              </a:solidFill>
            </a:endParaRPr>
          </a:p>
          <a:p>
            <a:pPr algn="just">
              <a:lnSpc>
                <a:spcPct val="135000"/>
              </a:lnSpc>
              <a:spcBef>
                <a:spcPts val="1200"/>
              </a:spcBef>
              <a:buClr>
                <a:schemeClr val="dk1"/>
              </a:buClr>
              <a:buSzPts val="1100"/>
            </a:pPr>
            <a:r>
              <a:rPr lang="en-US" sz="1100" b="1" dirty="0">
                <a:solidFill>
                  <a:srgbClr val="0000FF"/>
                </a:solidFill>
                <a:latin typeface="+mj-lt"/>
              </a:rPr>
              <a:t>4. Interface</a:t>
            </a:r>
            <a:endParaRPr sz="1100" b="1" dirty="0">
              <a:solidFill>
                <a:srgbClr val="0000FF"/>
              </a:solidFill>
              <a:latin typeface="+mj-lt"/>
            </a:endParaRPr>
          </a:p>
          <a:p>
            <a:pPr marL="457200" marR="0" lvl="0" indent="-277164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765"/>
              <a:buChar char="●"/>
            </a:pPr>
            <a:r>
              <a:rPr lang="en-US" sz="764" b="1" dirty="0" err="1">
                <a:solidFill>
                  <a:schemeClr val="dk1"/>
                </a:solidFill>
              </a:rPr>
              <a:t>Streamlit</a:t>
            </a:r>
            <a:r>
              <a:rPr lang="en-US" sz="764" b="1" dirty="0">
                <a:solidFill>
                  <a:schemeClr val="dk1"/>
                </a:solidFill>
              </a:rPr>
              <a:t>: </a:t>
            </a:r>
            <a:r>
              <a:rPr lang="en-US" sz="764" dirty="0">
                <a:solidFill>
                  <a:schemeClr val="dk1"/>
                </a:solidFill>
              </a:rPr>
              <a:t>User-facing application interface</a:t>
            </a:r>
            <a:endParaRPr sz="764" dirty="0">
              <a:solidFill>
                <a:schemeClr val="dk1"/>
              </a:solidFill>
            </a:endParaRPr>
          </a:p>
          <a:p>
            <a:pPr marL="457200" marR="0" lvl="0" indent="-277164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65"/>
              <a:buChar char="●"/>
            </a:pPr>
            <a:r>
              <a:rPr lang="en-US" sz="764" b="1" dirty="0">
                <a:solidFill>
                  <a:schemeClr val="dk1"/>
                </a:solidFill>
              </a:rPr>
              <a:t>Python Runtime: </a:t>
            </a:r>
            <a:r>
              <a:rPr lang="en-US" sz="764" dirty="0">
                <a:solidFill>
                  <a:schemeClr val="dk1"/>
                </a:solidFill>
              </a:rPr>
              <a:t>Core execution environment for agent workflows</a:t>
            </a:r>
            <a:endParaRPr sz="764" dirty="0">
              <a:solidFill>
                <a:schemeClr val="dk1"/>
              </a:solidFill>
            </a:endParaRPr>
          </a:p>
          <a:p>
            <a:pPr marL="457200" marR="0" lvl="0" indent="-277164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65"/>
              <a:buChar char="●"/>
            </a:pPr>
            <a:r>
              <a:rPr lang="en-US" sz="764" b="1" dirty="0">
                <a:solidFill>
                  <a:schemeClr val="dk1"/>
                </a:solidFill>
              </a:rPr>
              <a:t>Kiro Tool: </a:t>
            </a:r>
            <a:r>
              <a:rPr lang="en-US" sz="764" dirty="0">
                <a:solidFill>
                  <a:schemeClr val="dk1"/>
                </a:solidFill>
              </a:rPr>
              <a:t>Supports agent monitoring and debugging</a:t>
            </a:r>
          </a:p>
          <a:p>
            <a:pPr marL="457200" lvl="0" indent="-277164" algn="just">
              <a:lnSpc>
                <a:spcPct val="115000"/>
              </a:lnSpc>
              <a:buClr>
                <a:schemeClr val="dk1"/>
              </a:buClr>
              <a:buSzPts val="765"/>
              <a:buChar char="●"/>
            </a:pPr>
            <a:r>
              <a:rPr lang="en-US" sz="764" b="1" dirty="0">
                <a:solidFill>
                  <a:schemeClr val="dk1"/>
                </a:solidFill>
              </a:rPr>
              <a:t>MCP : </a:t>
            </a:r>
            <a:r>
              <a:rPr lang="en-IN" sz="800" dirty="0">
                <a:solidFill>
                  <a:schemeClr val="dk1"/>
                </a:solidFill>
              </a:rPr>
              <a:t>S</a:t>
            </a:r>
            <a:r>
              <a:rPr lang="en-IN" sz="800" dirty="0"/>
              <a:t>tandardized "plug-and-play" interface between Agents</a:t>
            </a:r>
            <a:endParaRPr sz="764" b="1" dirty="0">
              <a:solidFill>
                <a:schemeClr val="dk1"/>
              </a:solidFill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935"/>
              <a:buFont typeface="Arial"/>
              <a:buNone/>
            </a:pPr>
            <a:endParaRPr sz="1700" b="1" dirty="0">
              <a:solidFill>
                <a:srgbClr val="202729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1C9E44-36AB-1554-9913-2FD2A9A175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8753" y="561026"/>
            <a:ext cx="3324747" cy="444991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181</TotalTime>
  <Words>964</Words>
  <Application>Microsoft Office PowerPoint</Application>
  <PresentationFormat>On-screen Show (16:9)</PresentationFormat>
  <Paragraphs>136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Manrope SemiBold</vt:lpstr>
      <vt:lpstr>Manrope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Sandeep Udeg</dc:creator>
  <cp:lastModifiedBy>Sandeepudeg2025</cp:lastModifiedBy>
  <cp:revision>7</cp:revision>
  <dcterms:modified xsi:type="dcterms:W3CDTF">2026-01-24T16:57:12Z</dcterms:modified>
</cp:coreProperties>
</file>